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76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302433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2"/>
                </a:solidFill>
              </a:rPr>
              <a:t>Технология продуктивного чтения как образовательная технология </a:t>
            </a:r>
            <a:r>
              <a:rPr lang="ru-RU" dirty="0" err="1" smtClean="0">
                <a:solidFill>
                  <a:schemeClr val="accent2"/>
                </a:solidFill>
              </a:rPr>
              <a:t>деятельностного</a:t>
            </a:r>
            <a:r>
              <a:rPr lang="ru-RU" dirty="0" smtClean="0">
                <a:solidFill>
                  <a:schemeClr val="accent2"/>
                </a:solidFill>
              </a:rPr>
              <a:t> типа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44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Цель</a:t>
            </a:r>
            <a:r>
              <a:rPr lang="ru-RU" sz="3600" dirty="0" smtClean="0"/>
              <a:t> </a:t>
            </a:r>
            <a:r>
              <a:rPr lang="ru-RU" dirty="0" smtClean="0"/>
              <a:t>– развитие такого важнейшего читательского умения, как антиципация, т.е. умение предполагать, прогнозировать содержание текста по заглавию, фамилии автора, иллюстрации.</a:t>
            </a: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Главная задача взрослого </a:t>
            </a:r>
            <a:r>
              <a:rPr lang="ru-RU" dirty="0" smtClean="0"/>
              <a:t>– вызвать у ребенка желание, мотивацию прочитать книгу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</a:t>
            </a:r>
            <a:r>
              <a:rPr lang="ru-RU" dirty="0" smtClean="0">
                <a:solidFill>
                  <a:schemeClr val="accent2"/>
                </a:solidFill>
              </a:rPr>
              <a:t>. Работа с текстом до чтения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0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Autofit/>
          </a:bodyPr>
          <a:lstStyle/>
          <a:p>
            <a:r>
              <a:rPr lang="ru-RU" sz="4400" dirty="0" smtClean="0"/>
              <a:t>В начальной школе читают фамилию автора, заглавие произведения, рассматривают иллюстрацию, которая предшествует тексту, затем высказывают свои предположения о героях, теме, содержании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03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Цель </a:t>
            </a:r>
            <a:r>
              <a:rPr lang="ru-RU" sz="3600" dirty="0" smtClean="0"/>
              <a:t>– понимание текста и создание его читательской интерпретации (истолкования, оценки).</a:t>
            </a:r>
          </a:p>
          <a:p>
            <a:r>
              <a:rPr lang="ru-RU" sz="4400" b="1" i="1" dirty="0" smtClean="0">
                <a:solidFill>
                  <a:srgbClr val="002060"/>
                </a:solidFill>
              </a:rPr>
              <a:t>Главная задача взрослого </a:t>
            </a:r>
            <a:r>
              <a:rPr lang="ru-RU" sz="3600" dirty="0" smtClean="0"/>
              <a:t>– обеспечить полноценное восприятие текста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091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solidFill>
                  <a:schemeClr val="accent2"/>
                </a:solidFill>
              </a:rPr>
              <a:t>II</a:t>
            </a:r>
            <a:r>
              <a:rPr lang="ru-RU" sz="3500" dirty="0" smtClean="0">
                <a:solidFill>
                  <a:schemeClr val="accent2"/>
                </a:solidFill>
              </a:rPr>
              <a:t>. Работа с текстом во время чтения</a:t>
            </a:r>
            <a:endParaRPr lang="ru-RU" sz="35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39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r>
              <a:rPr lang="ru-RU" dirty="0" smtClean="0"/>
              <a:t>1. В школе дети могут самостоятельно читать текст про себя в классе или дома с установкой провести диалог с автором и проверить свои предположения и ожидания.</a:t>
            </a:r>
          </a:p>
          <a:p>
            <a:r>
              <a:rPr lang="ru-RU" dirty="0" smtClean="0"/>
              <a:t>2. Чтение вслух в режиме диалога с автором, комментированное чтение.</a:t>
            </a:r>
          </a:p>
          <a:p>
            <a:r>
              <a:rPr lang="ru-RU" dirty="0" smtClean="0"/>
              <a:t>По ходу чтения может вестись словарная работа (объяснение и уточнение значения слов).</a:t>
            </a:r>
          </a:p>
          <a:p>
            <a:r>
              <a:rPr lang="ru-RU" dirty="0" smtClean="0"/>
              <a:t>3. Беседа по содержанию текста в целом, выборочное чтение. Обсуждение читательских интерпретаций.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37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Цель </a:t>
            </a:r>
            <a:r>
              <a:rPr lang="ru-RU" sz="3600" dirty="0" smtClean="0"/>
              <a:t>– корректировка читательской интерпретации в соответствии с авторским смыслом.</a:t>
            </a:r>
          </a:p>
          <a:p>
            <a:r>
              <a:rPr lang="ru-RU" sz="4400" b="1" i="1" dirty="0" smtClean="0">
                <a:solidFill>
                  <a:srgbClr val="002060"/>
                </a:solidFill>
              </a:rPr>
              <a:t>Главная задача взрослого </a:t>
            </a:r>
            <a:r>
              <a:rPr lang="ru-RU" sz="3600" dirty="0" smtClean="0"/>
              <a:t>– обеспечить углублённое восприятие и понимание текста.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III</a:t>
            </a:r>
            <a:r>
              <a:rPr lang="ru-RU" dirty="0" smtClean="0">
                <a:solidFill>
                  <a:schemeClr val="accent2"/>
                </a:solidFill>
              </a:rPr>
              <a:t>. Работа с текстом после чтения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72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r>
              <a:rPr lang="ru-RU" dirty="0" smtClean="0"/>
              <a:t>1. Педагог ставит концептуальный вопрос к тексту в целом.</a:t>
            </a:r>
          </a:p>
          <a:p>
            <a:r>
              <a:rPr lang="ru-RU" dirty="0" smtClean="0"/>
              <a:t>2. Рассказ взрослого о писателе и беседа с детьми о его личности рекомендуются после чтения произведения. Грамотно построенный рассказ о писателе углубит понимание прочитанного произведения.</a:t>
            </a:r>
          </a:p>
          <a:p>
            <a:r>
              <a:rPr lang="ru-RU" dirty="0" smtClean="0"/>
              <a:t>3. Повторное обращение к заглавию произведения и иллюстрациям. Беседа о смысле заглавия, о его связи с темой, главной мыслью автора и т.д. Вопросы по иллюстрации</a:t>
            </a:r>
          </a:p>
          <a:p>
            <a:r>
              <a:rPr lang="ru-RU" dirty="0" smtClean="0"/>
              <a:t>4. Выполнение творческих заданий.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18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3600" dirty="0" smtClean="0"/>
              <a:t>Педагог выбирает </a:t>
            </a:r>
            <a:r>
              <a:rPr lang="ru-RU" sz="3600" dirty="0" smtClean="0">
                <a:solidFill>
                  <a:srgbClr val="002060"/>
                </a:solidFill>
              </a:rPr>
              <a:t>творческие задания </a:t>
            </a:r>
            <a:r>
              <a:rPr lang="ru-RU" sz="3600" dirty="0" smtClean="0"/>
              <a:t>на </a:t>
            </a:r>
            <a:r>
              <a:rPr lang="ru-RU" sz="3600" dirty="0" smtClean="0">
                <a:solidFill>
                  <a:srgbClr val="002060"/>
                </a:solidFill>
              </a:rPr>
              <a:t>третьем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этапе работы с текстом</a:t>
            </a:r>
            <a:r>
              <a:rPr lang="ru-RU" sz="3600" dirty="0" smtClean="0"/>
              <a:t>, учитывая</a:t>
            </a:r>
          </a:p>
          <a:p>
            <a:r>
              <a:rPr lang="ru-RU" sz="3600" dirty="0" smtClean="0"/>
              <a:t>- художественные задачи текста</a:t>
            </a:r>
          </a:p>
          <a:p>
            <a:r>
              <a:rPr lang="ru-RU" sz="3600" dirty="0" smtClean="0"/>
              <a:t>- особенности класса в целом и возможности отдельного ребенка</a:t>
            </a:r>
          </a:p>
          <a:p>
            <a:r>
              <a:rPr lang="ru-RU" sz="3600" dirty="0" smtClean="0"/>
              <a:t>- учебные задачи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84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/>
                </a:solidFill>
              </a:rPr>
              <a:t>Главный критерий для выбора заданий </a:t>
            </a:r>
            <a:r>
              <a:rPr lang="ru-RU" sz="4000" dirty="0" smtClean="0"/>
              <a:t>на данном этапе – это </a:t>
            </a:r>
            <a:r>
              <a:rPr lang="ru-RU" sz="4000" dirty="0" smtClean="0">
                <a:solidFill>
                  <a:srgbClr val="002060"/>
                </a:solidFill>
              </a:rPr>
              <a:t>ориентир на наиболее активно включившуюся у детей в процессе чтения текста сферу читательской деятельности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98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4000" dirty="0" smtClean="0"/>
              <a:t>Из четырех сфер читательской деятельности (</a:t>
            </a:r>
            <a:r>
              <a:rPr lang="ru-RU" sz="4000" dirty="0" smtClean="0">
                <a:solidFill>
                  <a:srgbClr val="002060"/>
                </a:solidFill>
              </a:rPr>
              <a:t>эмоциональная, воображения, осмысления содержания, реакция на художественную форму</a:t>
            </a:r>
            <a:r>
              <a:rPr lang="ru-RU" sz="4000" dirty="0" smtClean="0"/>
              <a:t>) самая развитая у младших школьников – это </a:t>
            </a:r>
            <a:r>
              <a:rPr lang="ru-RU" sz="4000" dirty="0" smtClean="0">
                <a:solidFill>
                  <a:schemeClr val="accent2"/>
                </a:solidFill>
              </a:rPr>
              <a:t>сфера осмысления содержания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05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4000" dirty="0" smtClean="0"/>
              <a:t>Рассказ о герое, событии;</a:t>
            </a:r>
          </a:p>
          <a:p>
            <a:pPr marL="109728" indent="0">
              <a:buNone/>
            </a:pPr>
            <a:r>
              <a:rPr lang="ru-RU" sz="4000" dirty="0" smtClean="0"/>
              <a:t>Выборочный и краткий пересказ;</a:t>
            </a:r>
          </a:p>
          <a:p>
            <a:pPr marL="109728" indent="0">
              <a:buNone/>
            </a:pPr>
            <a:r>
              <a:rPr lang="ru-RU" sz="4000" dirty="0" smtClean="0"/>
              <a:t>Составление плана, структурной модели текста;</a:t>
            </a:r>
          </a:p>
          <a:p>
            <a:pPr marL="109728" indent="0">
              <a:buNone/>
            </a:pPr>
            <a:r>
              <a:rPr lang="ru-RU" sz="4000" dirty="0" smtClean="0"/>
              <a:t>Постановка контрольных вопросов к тексту, ответы на вопросы и др.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Виды заданий на развитие сферы осмысления содержания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81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207" y="-27500"/>
            <a:ext cx="9180667" cy="68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266429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начального и основного общего образования поставил перед школой задачу освоения обучающимися умений полноценного чтения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19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 эмоциональная отзывчивость (активность читательских чувств и точное улавливание авторских чувств, сопереживание ситуации, героям произведения, автору);</a:t>
            </a:r>
          </a:p>
          <a:p>
            <a:r>
              <a:rPr lang="ru-RU" dirty="0" smtClean="0"/>
              <a:t>- активность и объективность читательского воображения, воссоздающего и творческого;</a:t>
            </a:r>
          </a:p>
          <a:p>
            <a:r>
              <a:rPr lang="ru-RU" dirty="0" smtClean="0"/>
              <a:t>- постижение содержания произведения на уровне репродуктивном (пересказ), аналитическом (вопросы к тексту, размышления над прочитанным, мотивировка событий, поступков </a:t>
            </a:r>
            <a:r>
              <a:rPr lang="ru-RU" dirty="0"/>
              <a:t>г</a:t>
            </a:r>
            <a:r>
              <a:rPr lang="ru-RU" dirty="0" smtClean="0"/>
              <a:t>ероев), синтезирующем (концепция произведения в целом);</a:t>
            </a:r>
          </a:p>
          <a:p>
            <a:r>
              <a:rPr lang="ru-RU" dirty="0" smtClean="0"/>
              <a:t>- осмысление художественной формы на уровне детали и композиции.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Результат использования технологии:</a:t>
            </a:r>
            <a:endParaRPr lang="ru-RU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70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4800" dirty="0" smtClean="0">
                <a:solidFill>
                  <a:schemeClr val="accent2"/>
                </a:solidFill>
              </a:rPr>
              <a:t>Спасибо за внимание!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74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370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Разработка методического (технологического) оснащения педагогов велась с учетом актуальных научных исследований. </a:t>
            </a:r>
            <a:r>
              <a:rPr lang="ru-RU" sz="4000" dirty="0"/>
              <a:t>В методике литературного образования (В.В.Голубков, </a:t>
            </a:r>
            <a:r>
              <a:rPr lang="ru-RU" sz="4000" dirty="0" err="1"/>
              <a:t>Н.И.Кудряшёв</a:t>
            </a:r>
            <a:r>
              <a:rPr lang="ru-RU" sz="4000" dirty="0"/>
              <a:t>, </a:t>
            </a:r>
            <a:r>
              <a:rPr lang="ru-RU" sz="4000" dirty="0" err="1"/>
              <a:t>Н.О.Корст</a:t>
            </a:r>
            <a:r>
              <a:rPr lang="ru-RU" sz="4000" dirty="0"/>
              <a:t>, О.И.Никифорова, Н.Д.Молдавская, З.И.Романовская, </a:t>
            </a:r>
            <a:r>
              <a:rPr lang="ru-RU" sz="4000" dirty="0" err="1" smtClean="0"/>
              <a:t>В.Г.Маранцман</a:t>
            </a:r>
            <a:r>
              <a:rPr lang="ru-RU" sz="4000" dirty="0"/>
              <a:t>, Т.Д.Полозова,  О.Ю.Богданова и др.)</a:t>
            </a:r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75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Autofit/>
          </a:bodyPr>
          <a:lstStyle/>
          <a:p>
            <a:r>
              <a:rPr lang="ru-RU" sz="4400" dirty="0" smtClean="0"/>
              <a:t> Под </a:t>
            </a:r>
            <a:r>
              <a:rPr lang="ru-RU" sz="4800" dirty="0" smtClean="0">
                <a:solidFill>
                  <a:schemeClr val="accent2"/>
                </a:solidFill>
              </a:rPr>
              <a:t>восприятием произведений искусства </a:t>
            </a:r>
            <a:r>
              <a:rPr lang="ru-RU" sz="4400" dirty="0" smtClean="0"/>
              <a:t>понимается </a:t>
            </a:r>
            <a:r>
              <a:rPr lang="ru-RU" sz="4400" dirty="0" smtClean="0">
                <a:solidFill>
                  <a:srgbClr val="002060"/>
                </a:solidFill>
              </a:rPr>
              <a:t>деятельность, в которой синтезируются процессы как мышления, памяти, воображения, так и эмоциональной сферы ребёнка.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12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0910" y="404664"/>
            <a:ext cx="8229600" cy="5602627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2"/>
                </a:solidFill>
              </a:rPr>
              <a:t>Понимание текста </a:t>
            </a:r>
            <a:r>
              <a:rPr lang="ru-RU" sz="3600" dirty="0" smtClean="0"/>
              <a:t>– еще одно качество читателя, с одной стороны, </a:t>
            </a:r>
            <a:r>
              <a:rPr lang="ru-RU" sz="3600" dirty="0" smtClean="0">
                <a:solidFill>
                  <a:srgbClr val="002060"/>
                </a:solidFill>
              </a:rPr>
              <a:t>несущее </a:t>
            </a:r>
            <a:r>
              <a:rPr lang="ru-RU" sz="3600" dirty="0">
                <a:solidFill>
                  <a:srgbClr val="002060"/>
                </a:solidFill>
              </a:rPr>
              <a:t>возрастную</a:t>
            </a:r>
            <a:r>
              <a:rPr lang="ru-RU" sz="3600" dirty="0" smtClean="0">
                <a:solidFill>
                  <a:srgbClr val="002060"/>
                </a:solidFill>
              </a:rPr>
              <a:t> специфику</a:t>
            </a:r>
            <a:r>
              <a:rPr lang="ru-RU" sz="3600" dirty="0" smtClean="0"/>
              <a:t>, с другой стороны, </a:t>
            </a:r>
            <a:r>
              <a:rPr lang="ru-RU" sz="3600" dirty="0" smtClean="0">
                <a:solidFill>
                  <a:srgbClr val="002060"/>
                </a:solidFill>
              </a:rPr>
              <a:t>развивающееся</a:t>
            </a:r>
            <a:r>
              <a:rPr lang="ru-RU" sz="3600" dirty="0" smtClean="0"/>
              <a:t> (за редким исключением) </a:t>
            </a:r>
            <a:r>
              <a:rPr lang="ru-RU" sz="3600" dirty="0" smtClean="0">
                <a:solidFill>
                  <a:srgbClr val="002060"/>
                </a:solidFill>
              </a:rPr>
              <a:t>только в условиях специально организованной читательской деятельности </a:t>
            </a:r>
            <a:r>
              <a:rPr lang="ru-RU" sz="3600" dirty="0" smtClean="0"/>
              <a:t>(семейные или совместные чтения, занятия по чтению и т.п.)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8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7859216" cy="547260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/>
                </a:solidFill>
              </a:rPr>
              <a:t>Восприятие и понимание текста</a:t>
            </a:r>
            <a:r>
              <a:rPr lang="ru-RU" sz="4400" dirty="0" smtClean="0"/>
              <a:t> называют </a:t>
            </a:r>
            <a:r>
              <a:rPr lang="ru-RU" sz="4800" dirty="0" smtClean="0">
                <a:solidFill>
                  <a:schemeClr val="accent2"/>
                </a:solidFill>
              </a:rPr>
              <a:t>основным «продуктом» чтения </a:t>
            </a:r>
            <a:r>
              <a:rPr lang="ru-RU" sz="4400" dirty="0" smtClean="0"/>
              <a:t>любого текста.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68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/>
                </a:solidFill>
              </a:rPr>
              <a:t>Технологию продуктивного </a:t>
            </a:r>
            <a:r>
              <a:rPr lang="ru-RU" sz="4000" smtClean="0">
                <a:solidFill>
                  <a:schemeClr val="accent2"/>
                </a:solidFill>
              </a:rPr>
              <a:t>чтения</a:t>
            </a:r>
            <a:r>
              <a:rPr lang="ru-RU" sz="4000" smtClean="0"/>
              <a:t> опирается </a:t>
            </a:r>
            <a:r>
              <a:rPr lang="ru-RU" sz="4000" dirty="0" smtClean="0"/>
              <a:t>на </a:t>
            </a:r>
            <a:r>
              <a:rPr lang="ru-RU" sz="4000" dirty="0" err="1" smtClean="0"/>
              <a:t>природосообразную</a:t>
            </a:r>
            <a:r>
              <a:rPr lang="ru-RU" sz="4000" dirty="0" smtClean="0"/>
              <a:t> теорию формирования типа правильной читательской деятельности,  или теорию формирования читательской самостоятельности  (</a:t>
            </a:r>
            <a:r>
              <a:rPr lang="ru-RU" sz="4000" dirty="0" err="1" smtClean="0"/>
              <a:t>Н.Н.Светловская</a:t>
            </a:r>
            <a:r>
              <a:rPr lang="ru-RU" sz="4000" dirty="0" smtClean="0"/>
              <a:t>).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93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-это </a:t>
            </a:r>
            <a:r>
              <a:rPr lang="ru-RU" dirty="0" err="1" smtClean="0"/>
              <a:t>природосообразная</a:t>
            </a:r>
            <a:r>
              <a:rPr lang="ru-RU" dirty="0" smtClean="0"/>
              <a:t> образовательная технология, опирающаяся на законы читательской деятельности и обеспечивающая с помощью конкретных приемов чтения полноценное восприятие и понимание текста читателем, активную читательскую позицию по отношению к тексту и его автору.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продуктивного чтения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Ягоды годжи картинки для фона в презентацию Худеем вмест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20" y="28574"/>
            <a:ext cx="9116580" cy="683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 позиции структуры читательской деятельности разработанная технология предполагает </a:t>
            </a:r>
            <a:r>
              <a:rPr lang="ru-RU" sz="5400" dirty="0" smtClean="0">
                <a:solidFill>
                  <a:schemeClr val="accent2"/>
                </a:solidFill>
              </a:rPr>
              <a:t>три этапа работы с текстом: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62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702</Words>
  <Application>Microsoft Office PowerPoint</Application>
  <PresentationFormat>Экран 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Технология продуктивного чтения как образовательная технология деятельностного типа</vt:lpstr>
      <vt:lpstr>Федеральный государственный образовательный стандарт начального и основного общего образования поставил перед школой задачу освоения обучающимися умений полноценного чтения</vt:lpstr>
      <vt:lpstr>Слайд 3</vt:lpstr>
      <vt:lpstr>Слайд 4</vt:lpstr>
      <vt:lpstr>Слайд 5</vt:lpstr>
      <vt:lpstr>Слайд 6</vt:lpstr>
      <vt:lpstr>Слайд 7</vt:lpstr>
      <vt:lpstr>Технология продуктивного чтения</vt:lpstr>
      <vt:lpstr>Слайд 9</vt:lpstr>
      <vt:lpstr>I. Работа с текстом до чтения</vt:lpstr>
      <vt:lpstr>Слайд 11</vt:lpstr>
      <vt:lpstr>II. Работа с текстом во время чтения</vt:lpstr>
      <vt:lpstr>Слайд 13</vt:lpstr>
      <vt:lpstr>III. Работа с текстом после чтения</vt:lpstr>
      <vt:lpstr>Слайд 15</vt:lpstr>
      <vt:lpstr>Слайд 16</vt:lpstr>
      <vt:lpstr>Слайд 17</vt:lpstr>
      <vt:lpstr>Слайд 18</vt:lpstr>
      <vt:lpstr>Виды заданий на развитие сферы осмысления содержания</vt:lpstr>
      <vt:lpstr>Результат использования технологии: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начального и основного общего образования поставил перед школой задачу освоения обучающимися уме6ний полноценного чтения</dc:title>
  <dc:creator>Пользователь</dc:creator>
  <cp:lastModifiedBy>пк</cp:lastModifiedBy>
  <cp:revision>16</cp:revision>
  <dcterms:created xsi:type="dcterms:W3CDTF">2015-02-17T03:00:09Z</dcterms:created>
  <dcterms:modified xsi:type="dcterms:W3CDTF">2015-02-17T06:51:07Z</dcterms:modified>
</cp:coreProperties>
</file>